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  <p:sldMasterId id="2147483817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71" r:id="rId15"/>
    <p:sldId id="272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12" autoAdjust="0"/>
  </p:normalViewPr>
  <p:slideViewPr>
    <p:cSldViewPr>
      <p:cViewPr>
        <p:scale>
          <a:sx n="125" d="100"/>
          <a:sy n="125" d="100"/>
        </p:scale>
        <p:origin x="-123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A39E3C-BB2F-4385-B1B5-48588494789B}" type="doc">
      <dgm:prSet loTypeId="urn:microsoft.com/office/officeart/2005/8/layout/vList2" loCatId="list" qsTypeId="urn:microsoft.com/office/officeart/2005/8/quickstyle/simple1#1" qsCatId="simple" csTypeId="urn:microsoft.com/office/officeart/2005/8/colors/accent1_2#1" csCatId="accent1"/>
      <dgm:spPr/>
      <dgm:t>
        <a:bodyPr/>
        <a:lstStyle/>
        <a:p>
          <a:endParaRPr lang="ru-RU"/>
        </a:p>
      </dgm:t>
    </dgm:pt>
    <dgm:pt modelId="{E56CA5D0-4AE1-4161-82FF-02D3AAE6D4D2}">
      <dgm:prSet/>
      <dgm:spPr/>
      <dgm:t>
        <a:bodyPr/>
        <a:lstStyle/>
        <a:p>
          <a:pPr rtl="0"/>
          <a:r>
            <a:rPr lang="ru-RU" b="1" smtClean="0"/>
            <a:t>Основные технологии Программы</a:t>
          </a:r>
          <a:endParaRPr lang="ru-RU"/>
        </a:p>
      </dgm:t>
    </dgm:pt>
    <dgm:pt modelId="{139E17D3-BB72-4653-93CD-328347E09871}" type="parTrans" cxnId="{8192FEF3-3245-41D3-92E5-402401E85C6A}">
      <dgm:prSet/>
      <dgm:spPr/>
      <dgm:t>
        <a:bodyPr/>
        <a:lstStyle/>
        <a:p>
          <a:endParaRPr lang="ru-RU"/>
        </a:p>
      </dgm:t>
    </dgm:pt>
    <dgm:pt modelId="{52A49D81-7065-48B7-AB7B-10C3C84E0FB2}" type="sibTrans" cxnId="{8192FEF3-3245-41D3-92E5-402401E85C6A}">
      <dgm:prSet/>
      <dgm:spPr/>
      <dgm:t>
        <a:bodyPr/>
        <a:lstStyle/>
        <a:p>
          <a:endParaRPr lang="ru-RU"/>
        </a:p>
      </dgm:t>
    </dgm:pt>
    <dgm:pt modelId="{86007BAD-910E-412C-9AB5-E78D1F5ECD75}" type="pres">
      <dgm:prSet presAssocID="{18A39E3C-BB2F-4385-B1B5-48588494789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BBA445-5A6F-4C0A-8848-07AA17DE9A65}" type="pres">
      <dgm:prSet presAssocID="{E56CA5D0-4AE1-4161-82FF-02D3AAE6D4D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92FEF3-3245-41D3-92E5-402401E85C6A}" srcId="{18A39E3C-BB2F-4385-B1B5-48588494789B}" destId="{E56CA5D0-4AE1-4161-82FF-02D3AAE6D4D2}" srcOrd="0" destOrd="0" parTransId="{139E17D3-BB72-4653-93CD-328347E09871}" sibTransId="{52A49D81-7065-48B7-AB7B-10C3C84E0FB2}"/>
    <dgm:cxn modelId="{7EB65955-7303-4625-A657-FB51B045C755}" type="presOf" srcId="{E56CA5D0-4AE1-4161-82FF-02D3AAE6D4D2}" destId="{A3BBA445-5A6F-4C0A-8848-07AA17DE9A65}" srcOrd="0" destOrd="0" presId="urn:microsoft.com/office/officeart/2005/8/layout/vList2"/>
    <dgm:cxn modelId="{ACFCB2A7-C433-4231-8C97-8B45EE8B718B}" type="presOf" srcId="{18A39E3C-BB2F-4385-B1B5-48588494789B}" destId="{86007BAD-910E-412C-9AB5-E78D1F5ECD75}" srcOrd="0" destOrd="0" presId="urn:microsoft.com/office/officeart/2005/8/layout/vList2"/>
    <dgm:cxn modelId="{B63103B6-7FDD-40DC-B332-5AB74E933C1C}" type="presParOf" srcId="{86007BAD-910E-412C-9AB5-E78D1F5ECD75}" destId="{A3BBA445-5A6F-4C0A-8848-07AA17DE9A6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68A05-DF54-4311-8E2C-BD43D1CB0664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/>
      <dgm:spPr/>
      <dgm:t>
        <a:bodyPr/>
        <a:lstStyle/>
        <a:p>
          <a:endParaRPr lang="ru-RU"/>
        </a:p>
      </dgm:t>
    </dgm:pt>
    <dgm:pt modelId="{AEFA616F-E9E1-4AB1-86D9-9DB6DBB4004E}">
      <dgm:prSet custT="1"/>
      <dgm:spPr/>
      <dgm:t>
        <a:bodyPr/>
        <a:lstStyle/>
        <a:p>
          <a:pPr rtl="0"/>
          <a:r>
            <a:rPr lang="ru-RU" sz="2000" b="1" dirty="0" smtClean="0"/>
            <a:t>Способы и направления поддержки детской инициативы</a:t>
          </a:r>
          <a:r>
            <a:rPr lang="ru-RU" sz="1800" b="1" dirty="0" smtClean="0"/>
            <a:t/>
          </a:r>
          <a:br>
            <a:rPr lang="ru-RU" sz="1800" b="1" dirty="0" smtClean="0"/>
          </a:br>
          <a:endParaRPr lang="ru-RU" sz="1800" dirty="0"/>
        </a:p>
      </dgm:t>
    </dgm:pt>
    <dgm:pt modelId="{CE5EEA0F-8C81-45F8-B8E5-B28040FCD2F7}" type="parTrans" cxnId="{45FFD9C4-294A-4878-BC4B-14F8925B544D}">
      <dgm:prSet/>
      <dgm:spPr/>
      <dgm:t>
        <a:bodyPr/>
        <a:lstStyle/>
        <a:p>
          <a:endParaRPr lang="ru-RU"/>
        </a:p>
      </dgm:t>
    </dgm:pt>
    <dgm:pt modelId="{0BFE6D6E-8AF0-4F71-BCAD-1A5BCFA423C7}" type="sibTrans" cxnId="{45FFD9C4-294A-4878-BC4B-14F8925B544D}">
      <dgm:prSet/>
      <dgm:spPr/>
      <dgm:t>
        <a:bodyPr/>
        <a:lstStyle/>
        <a:p>
          <a:endParaRPr lang="ru-RU"/>
        </a:p>
      </dgm:t>
    </dgm:pt>
    <dgm:pt modelId="{83D2C5C7-B131-4341-931C-442AEFBC461D}" type="pres">
      <dgm:prSet presAssocID="{35C68A05-DF54-4311-8E2C-BD43D1CB066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3514D-962E-4FCE-88E8-3B3A2D64BC27}" type="pres">
      <dgm:prSet presAssocID="{AEFA616F-E9E1-4AB1-86D9-9DB6DBB4004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FFD9C4-294A-4878-BC4B-14F8925B544D}" srcId="{35C68A05-DF54-4311-8E2C-BD43D1CB0664}" destId="{AEFA616F-E9E1-4AB1-86D9-9DB6DBB4004E}" srcOrd="0" destOrd="0" parTransId="{CE5EEA0F-8C81-45F8-B8E5-B28040FCD2F7}" sibTransId="{0BFE6D6E-8AF0-4F71-BCAD-1A5BCFA423C7}"/>
    <dgm:cxn modelId="{5EBEDA18-93F2-462C-A93E-2519C88542D6}" type="presOf" srcId="{AEFA616F-E9E1-4AB1-86D9-9DB6DBB4004E}" destId="{5BA3514D-962E-4FCE-88E8-3B3A2D64BC27}" srcOrd="0" destOrd="0" presId="urn:microsoft.com/office/officeart/2005/8/layout/vList2"/>
    <dgm:cxn modelId="{505808CF-23D9-4546-8671-A8E8E9A4EC04}" type="presOf" srcId="{35C68A05-DF54-4311-8E2C-BD43D1CB0664}" destId="{83D2C5C7-B131-4341-931C-442AEFBC461D}" srcOrd="0" destOrd="0" presId="urn:microsoft.com/office/officeart/2005/8/layout/vList2"/>
    <dgm:cxn modelId="{ED9CAADE-B24F-4613-9962-027F069C62BB}" type="presParOf" srcId="{83D2C5C7-B131-4341-931C-442AEFBC461D}" destId="{5BA3514D-962E-4FCE-88E8-3B3A2D64BC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82796-D15D-4FCC-9B8E-9B8283BAAC8E}" type="doc">
      <dgm:prSet loTypeId="urn:microsoft.com/office/officeart/2005/8/layout/vList2" loCatId="list" qsTypeId="urn:microsoft.com/office/officeart/2005/8/quickstyle/simple1#3" qsCatId="simple" csTypeId="urn:microsoft.com/office/officeart/2005/8/colors/accent1_2#3" csCatId="accent1"/>
      <dgm:spPr/>
      <dgm:t>
        <a:bodyPr/>
        <a:lstStyle/>
        <a:p>
          <a:endParaRPr lang="ru-RU"/>
        </a:p>
      </dgm:t>
    </dgm:pt>
    <dgm:pt modelId="{93710E89-1C0D-4212-B951-B8AA5991D6AE}">
      <dgm:prSet/>
      <dgm:spPr/>
      <dgm:t>
        <a:bodyPr/>
        <a:lstStyle/>
        <a:p>
          <a:pPr rtl="0"/>
          <a:r>
            <a:rPr lang="ru-RU" b="1" smtClean="0"/>
            <a:t>Взаимодействие с семьями воспитанников</a:t>
          </a:r>
          <a:endParaRPr lang="ru-RU"/>
        </a:p>
      </dgm:t>
    </dgm:pt>
    <dgm:pt modelId="{EB305171-4DF5-49C4-B2D4-EB39F77C9535}" type="parTrans" cxnId="{D4F0A374-88FE-4F8A-A463-CC21722CD572}">
      <dgm:prSet/>
      <dgm:spPr/>
      <dgm:t>
        <a:bodyPr/>
        <a:lstStyle/>
        <a:p>
          <a:endParaRPr lang="ru-RU"/>
        </a:p>
      </dgm:t>
    </dgm:pt>
    <dgm:pt modelId="{FD386DD8-7DF3-4AED-AF12-E67631FC0958}" type="sibTrans" cxnId="{D4F0A374-88FE-4F8A-A463-CC21722CD572}">
      <dgm:prSet/>
      <dgm:spPr/>
      <dgm:t>
        <a:bodyPr/>
        <a:lstStyle/>
        <a:p>
          <a:endParaRPr lang="ru-RU"/>
        </a:p>
      </dgm:t>
    </dgm:pt>
    <dgm:pt modelId="{0CDE6D3B-29C8-424D-82E1-ABF0E7E1DE8C}" type="pres">
      <dgm:prSet presAssocID="{BF982796-D15D-4FCC-9B8E-9B8283BAAC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1BAFE2-1E3A-4181-892A-F44BC45D93BB}" type="pres">
      <dgm:prSet presAssocID="{93710E89-1C0D-4212-B951-B8AA5991D6A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D1F77E-1D36-4B8F-A938-C4C8E1DD6E4B}" type="presOf" srcId="{93710E89-1C0D-4212-B951-B8AA5991D6AE}" destId="{641BAFE2-1E3A-4181-892A-F44BC45D93BB}" srcOrd="0" destOrd="0" presId="urn:microsoft.com/office/officeart/2005/8/layout/vList2"/>
    <dgm:cxn modelId="{AFA8758D-2826-46E9-A678-FE6D0DCDEA0C}" type="presOf" srcId="{BF982796-D15D-4FCC-9B8E-9B8283BAAC8E}" destId="{0CDE6D3B-29C8-424D-82E1-ABF0E7E1DE8C}" srcOrd="0" destOrd="0" presId="urn:microsoft.com/office/officeart/2005/8/layout/vList2"/>
    <dgm:cxn modelId="{D4F0A374-88FE-4F8A-A463-CC21722CD572}" srcId="{BF982796-D15D-4FCC-9B8E-9B8283BAAC8E}" destId="{93710E89-1C0D-4212-B951-B8AA5991D6AE}" srcOrd="0" destOrd="0" parTransId="{EB305171-4DF5-49C4-B2D4-EB39F77C9535}" sibTransId="{FD386DD8-7DF3-4AED-AF12-E67631FC0958}"/>
    <dgm:cxn modelId="{0E0BD8D2-3EB7-40A8-B25B-BC570CA98713}" type="presParOf" srcId="{0CDE6D3B-29C8-424D-82E1-ABF0E7E1DE8C}" destId="{641BAFE2-1E3A-4181-892A-F44BC45D93B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CDBE23-97FD-40D7-9F47-B374C4E0D2B3}" type="doc">
      <dgm:prSet loTypeId="urn:microsoft.com/office/officeart/2005/8/layout/vList2" loCatId="list" qsTypeId="urn:microsoft.com/office/officeart/2005/8/quickstyle/simple1#4" qsCatId="simple" csTypeId="urn:microsoft.com/office/officeart/2005/8/colors/accent1_2#4" csCatId="accent1"/>
      <dgm:spPr/>
      <dgm:t>
        <a:bodyPr/>
        <a:lstStyle/>
        <a:p>
          <a:endParaRPr lang="ru-RU"/>
        </a:p>
      </dgm:t>
    </dgm:pt>
    <dgm:pt modelId="{BD62CA75-35E0-4654-92BB-57AB1A39D01D}">
      <dgm:prSet/>
      <dgm:spPr/>
      <dgm:t>
        <a:bodyPr/>
        <a:lstStyle/>
        <a:p>
          <a:pPr rtl="0"/>
          <a:r>
            <a:rPr lang="ru-RU" b="1" smtClean="0"/>
            <a:t>Система взаимодействия педагогического коллектива с семьями воспитанников</a:t>
          </a:r>
          <a:endParaRPr lang="ru-RU"/>
        </a:p>
      </dgm:t>
    </dgm:pt>
    <dgm:pt modelId="{12D55B35-5A43-405D-986B-2715AC0C7404}" type="parTrans" cxnId="{689BB77C-76ED-4619-A229-2FDD5758FB75}">
      <dgm:prSet/>
      <dgm:spPr/>
      <dgm:t>
        <a:bodyPr/>
        <a:lstStyle/>
        <a:p>
          <a:endParaRPr lang="ru-RU"/>
        </a:p>
      </dgm:t>
    </dgm:pt>
    <dgm:pt modelId="{1F16C030-D841-4790-8FFC-24E3304A7AEF}" type="sibTrans" cxnId="{689BB77C-76ED-4619-A229-2FDD5758FB75}">
      <dgm:prSet/>
      <dgm:spPr/>
      <dgm:t>
        <a:bodyPr/>
        <a:lstStyle/>
        <a:p>
          <a:endParaRPr lang="ru-RU"/>
        </a:p>
      </dgm:t>
    </dgm:pt>
    <dgm:pt modelId="{3F0166B5-E0E2-4575-868A-C951EACF6415}" type="pres">
      <dgm:prSet presAssocID="{BACDBE23-97FD-40D7-9F47-B374C4E0D2B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B584B1-17F3-4728-A141-139A7E2249DC}" type="pres">
      <dgm:prSet presAssocID="{BD62CA75-35E0-4654-92BB-57AB1A39D0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9BB77C-76ED-4619-A229-2FDD5758FB75}" srcId="{BACDBE23-97FD-40D7-9F47-B374C4E0D2B3}" destId="{BD62CA75-35E0-4654-92BB-57AB1A39D01D}" srcOrd="0" destOrd="0" parTransId="{12D55B35-5A43-405D-986B-2715AC0C7404}" sibTransId="{1F16C030-D841-4790-8FFC-24E3304A7AEF}"/>
    <dgm:cxn modelId="{25565FB1-4E3E-481B-A2F2-99D0F8F139ED}" type="presOf" srcId="{BACDBE23-97FD-40D7-9F47-B374C4E0D2B3}" destId="{3F0166B5-E0E2-4575-868A-C951EACF6415}" srcOrd="0" destOrd="0" presId="urn:microsoft.com/office/officeart/2005/8/layout/vList2"/>
    <dgm:cxn modelId="{88AB713E-18EF-4BC2-AAC4-A022CBD913E1}" type="presOf" srcId="{BD62CA75-35E0-4654-92BB-57AB1A39D01D}" destId="{65B584B1-17F3-4728-A141-139A7E2249DC}" srcOrd="0" destOrd="0" presId="urn:microsoft.com/office/officeart/2005/8/layout/vList2"/>
    <dgm:cxn modelId="{BD481487-F82A-43A4-BFF6-6B48981B0E82}" type="presParOf" srcId="{3F0166B5-E0E2-4575-868A-C951EACF6415}" destId="{65B584B1-17F3-4728-A141-139A7E2249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BBA445-5A6F-4C0A-8848-07AA17DE9A65}">
      <dsp:nvSpPr>
        <dsp:cNvPr id="0" name=""/>
        <dsp:cNvSpPr/>
      </dsp:nvSpPr>
      <dsp:spPr>
        <a:xfrm>
          <a:off x="0" y="7232"/>
          <a:ext cx="8229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Основные технологии Программы</a:t>
          </a:r>
          <a:endParaRPr lang="ru-RU" sz="2400" kern="1200"/>
        </a:p>
      </dsp:txBody>
      <dsp:txXfrm>
        <a:off x="27415" y="34647"/>
        <a:ext cx="8174770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A3514D-962E-4FCE-88E8-3B3A2D64BC27}">
      <dsp:nvSpPr>
        <dsp:cNvPr id="0" name=""/>
        <dsp:cNvSpPr/>
      </dsp:nvSpPr>
      <dsp:spPr>
        <a:xfrm>
          <a:off x="0" y="1487"/>
          <a:ext cx="822960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Способы и направления поддержки детской инициативы</a:t>
          </a:r>
          <a:r>
            <a:rPr lang="ru-RU" sz="1800" b="1" kern="1200" dirty="0" smtClean="0"/>
            <a:t/>
          </a:r>
          <a:br>
            <a:rPr lang="ru-RU" sz="1800" b="1" kern="1200" dirty="0" smtClean="0"/>
          </a:br>
          <a:endParaRPr lang="ru-RU" sz="1800" kern="1200" dirty="0"/>
        </a:p>
      </dsp:txBody>
      <dsp:txXfrm>
        <a:off x="42036" y="43523"/>
        <a:ext cx="8145528" cy="7770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BAFE2-1E3A-4181-892A-F44BC45D93BB}">
      <dsp:nvSpPr>
        <dsp:cNvPr id="0" name=""/>
        <dsp:cNvSpPr/>
      </dsp:nvSpPr>
      <dsp:spPr>
        <a:xfrm>
          <a:off x="0" y="7232"/>
          <a:ext cx="8229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/>
            <a:t>Взаимодействие с семьями воспитанников</a:t>
          </a:r>
          <a:endParaRPr lang="ru-RU" sz="2400" kern="1200"/>
        </a:p>
      </dsp:txBody>
      <dsp:txXfrm>
        <a:off x="27415" y="34647"/>
        <a:ext cx="8174770" cy="506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584B1-17F3-4728-A141-139A7E2249DC}">
      <dsp:nvSpPr>
        <dsp:cNvPr id="0" name=""/>
        <dsp:cNvSpPr/>
      </dsp:nvSpPr>
      <dsp:spPr>
        <a:xfrm>
          <a:off x="0" y="9943"/>
          <a:ext cx="8229600" cy="772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Система взаимодействия педагогического коллектива с семьями воспитанников</a:t>
          </a:r>
          <a:endParaRPr lang="ru-RU" sz="2000" kern="1200"/>
        </a:p>
      </dsp:txBody>
      <dsp:txXfrm>
        <a:off x="37696" y="47639"/>
        <a:ext cx="8154208" cy="6968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titlemaster_m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</p:spPr>
      </p:pic>
      <p:sp>
        <p:nvSpPr>
          <p:cNvPr id="63491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7FB0FC-91E8-4EF6-AC80-72CFFE8869E4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7D513A3-3042-4CDD-AFE3-2D10D4686873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49B4A2-A7D7-4592-BE79-4D17AE67DBEC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E27888-CDE2-41E0-A20E-6049AE677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D78954-E0C2-47A1-B794-D102DFBD0C25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E6278-390A-4BFC-8ABB-BF55F6AE0A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1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563F0C-CC88-435D-B105-D1EA3458F4B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0E09A0-BEFB-4051-9818-056E94E22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B8545DD-DA95-4EBB-ADC5-DA7E6D0EA51A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CD3497-7E54-4D46-97A8-A6EA0044C8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1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10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2DDA72C-AC1D-4F27-89E5-4556803D2F2D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1C1E2C2-EE45-43C7-8C21-38AA5A262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0896D2-ABA4-4ECF-9219-29861D44016F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3E1ED-2A3B-4980-A9C2-A9C30349AB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2863A9-1581-4656-B590-5A5C184C44E6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A950-C54D-4B06-ABCC-A35B17CC02A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077385-270B-4671-9413-7995EF3A0EB8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0B692-4507-4B31-A0BF-4176017D4E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50F46-E434-4CF1-9164-C722F25EBF0A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3F1C8-5C44-4E3A-A5DA-0C654269FF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463EFF-E15F-4860-AE32-A03135D812A5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95A61-35CA-4690-8B11-35A87AF3DA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9D00D4-3E89-47B6-B24F-C0B42967B3B7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8FBF8-749E-4935-AB9B-B23EDDB7E7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825D0-62EB-4520-B890-B272D20F07B7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12831-410D-4E38-9F6B-A7C898813CE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C48265-DCEA-4CBD-B901-1B588FFD0F92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3152-CAA8-4C4E-A37B-D993AA74E1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2467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pic>
          <p:nvPicPr>
            <p:cNvPr id="62468" name="Picture 4" descr="slidemaster_med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</p:spPr>
        </p:pic>
      </p:grpSp>
      <p:sp>
        <p:nvSpPr>
          <p:cNvPr id="6246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53BB7A2E-0F44-4349-AC0E-EACF5C66ACC0}" type="datetimeFigureOut">
              <a:rPr lang="ru-RU"/>
              <a:pPr/>
              <a:t>26.12.2018</a:t>
            </a:fld>
            <a:endParaRPr lang="ru-RU"/>
          </a:p>
        </p:txBody>
      </p:sp>
      <p:sp>
        <p:nvSpPr>
          <p:cNvPr id="624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fld id="{38A96625-7B07-49C9-8982-6A2EF0740CC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ransition spd="slow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482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" name="Дата 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EF654B8-402E-4E10-8C69-7C272ED75C88}" type="datetimeFigureOut">
              <a:rPr lang="ru-RU"/>
              <a:pPr>
                <a:defRPr/>
              </a:pPr>
              <a:t>26.12.2018</a:t>
            </a:fld>
            <a:endParaRPr lang="ru-RU"/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5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2">
                    <a:shade val="5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00EF07B-808C-4F53-ACAE-F5E97029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05.tvoysadik.ru/" TargetMode="External"/><Relationship Id="rId2" Type="http://schemas.openxmlformats.org/officeDocument/2006/relationships/hyperlink" Target="mailto:madou505@mail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24075" y="1052513"/>
            <a:ext cx="6267450" cy="2089150"/>
          </a:xfrm>
        </p:spPr>
        <p:txBody>
          <a:bodyPr lIns="45720" rIns="45720" anchor="b"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Муниципальное </a:t>
            </a:r>
            <a:r>
              <a:rPr lang="ru-RU" sz="3200" b="1" dirty="0" smtClean="0">
                <a:solidFill>
                  <a:srgbClr val="C00000"/>
                </a:solidFill>
              </a:rPr>
              <a:t>казённое </a:t>
            </a:r>
            <a:r>
              <a:rPr lang="ru-RU" sz="3200" b="1" dirty="0">
                <a:solidFill>
                  <a:srgbClr val="C00000"/>
                </a:solidFill>
              </a:rPr>
              <a:t>дошкольное образовательное учреждение </a:t>
            </a:r>
            <a:br>
              <a:rPr lang="ru-RU" sz="3200" b="1" dirty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</a:t>
            </a:r>
            <a:r>
              <a:rPr lang="ru-RU" sz="3200" b="1" dirty="0" err="1" smtClean="0">
                <a:solidFill>
                  <a:srgbClr val="C00000"/>
                </a:solidFill>
              </a:rPr>
              <a:t>Т</a:t>
            </a:r>
            <a:r>
              <a:rPr lang="ru-RU" sz="3200" b="1" dirty="0" err="1" smtClean="0">
                <a:solidFill>
                  <a:srgbClr val="C00000"/>
                </a:solidFill>
              </a:rPr>
              <a:t>ляхский</a:t>
            </a:r>
            <a:r>
              <a:rPr lang="ru-RU" sz="3200" b="1" dirty="0" smtClean="0">
                <a:solidFill>
                  <a:srgbClr val="C00000"/>
                </a:solidFill>
              </a:rPr>
              <a:t> детский сад»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2484438" y="3573463"/>
            <a:ext cx="6107112" cy="1916112"/>
          </a:xfrm>
        </p:spPr>
        <p:txBody>
          <a:bodyPr lIns="182880" tIns="0">
            <a:normAutofit/>
          </a:bodyPr>
          <a:lstStyle/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>
                <a:solidFill>
                  <a:srgbClr val="050505"/>
                </a:solidFill>
              </a:rPr>
              <a:t>Краткая презентация </a:t>
            </a:r>
          </a:p>
          <a:p>
            <a:pPr marL="36513" indent="0" algn="r">
              <a:spcBef>
                <a:spcPct val="0"/>
              </a:spcBef>
              <a:buFont typeface="Wingdings" pitchFamily="2" charset="2"/>
              <a:buNone/>
            </a:pPr>
            <a:r>
              <a:rPr lang="ru-RU" sz="2400" dirty="0">
                <a:solidFill>
                  <a:srgbClr val="050505"/>
                </a:solidFill>
              </a:rPr>
              <a:t>образовательной программы </a:t>
            </a:r>
            <a:r>
              <a:rPr lang="ru-RU" sz="2400" dirty="0" smtClean="0">
                <a:solidFill>
                  <a:srgbClr val="050505"/>
                </a:solidFill>
              </a:rPr>
              <a:t>МКДОУ</a:t>
            </a:r>
            <a:endParaRPr lang="ru-RU" sz="2400" dirty="0">
              <a:solidFill>
                <a:srgbClr val="050505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487987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7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Содержательный раздел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представляет общее содержание Программы, обеспечивающее полноценное развитие личности детей в соответствии с пятью образовательными областями.</a:t>
            </a: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Программа состоит из обязательной части и части, формируемой участниками образовательных отношений (вариативная часть). </a:t>
            </a:r>
            <a:endParaRPr lang="ru-RU" sz="12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1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Обязательная часть</a:t>
            </a:r>
            <a:r>
              <a:rPr lang="ru-RU" sz="16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Программы отражает комплексность подхода, обеспечивая развитие детей во всех пяти образовательных областях. Обязательная часть разработана в соответствии с требованиями ФГОС ДО к структуре основной образовательной программы с реализацией учебно-методического комплекса (УМК) примерной  образовательной программы дошкольного образования «Детство» авторов: Т.И. Бабаевой, А.Г. Гогоберидзе, О.В. Солнцевой и др. 	</a:t>
            </a: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обеспечивает развитие личности, мотивации и способностей детей в различных видах деятельности и охватывает следующие образовательные области: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речевое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	Конкретное содержание данных образовательных областей зависит от возраста детей и должно реализовываться в определенных видах деятельности:</a:t>
            </a:r>
            <a:endParaRPr lang="ru-RU" sz="12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детей дошкольного возраста это игровая, включая сюжетно-ролевую игру как ведущую деятельность детей дошкольного возраста, а также игру с правилами и другие виды игры, коммуникативная (общение и взаимодействие со взрослыми и сверстниками), познавательно-исследовательская (исследования объектов окружающего мира и экспериментирования с ними), восприятие художественной литературы и фольклора, самообслуживание и элементарный бытовой труд (в помещении и на улице), конструирование из разного материала, включая конструкторы, модули, бумагу, природный и иной материал, изобразительная (рисования, лепки, аппликации), музыкальная (восприятие и понимание смысла музыкальных произведений, пение, музыкально-ритмические движения, игры на детских музыкальных инструментах) и двигательная (овладение основными движениями) формы активности ребенка.</a:t>
            </a:r>
            <a:endParaRPr lang="ru-RU" sz="1200" dirty="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7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Вариативная часть</a:t>
            </a:r>
            <a:r>
              <a:rPr lang="ru-RU" sz="20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отражает реализацию регионального компонента в деятельности МАДОУ, который обеспечивает приобщение детей с раннего возраста к традициям родного региона, вовлекает родителей (законных представителей) в единое образовательное пространство, обеспечивая тем самым единые стартовые возможности ребенку для дальнейшего обучения в школе (формированию у дошкольников духовно-нравственных ориентаций, развитию их творческого потенциала, патриотизма, толерантности в современных условиях).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Цель работы МАДОУ в рамках 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регионального компонента: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защита и развитие системой образования  региональных культурных</a:t>
            </a: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традиций и особенностей;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сохранение единого образовательного пространства России;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физическая направленность деятельности региона;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-обеспечение прав подрастающего поколения на доступное образование; 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вооружение дошкольников системой знаний о родном регионе.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5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Вариативная часть учитывает образовательные потребности и интересы воспитанников, членов их семей и педагогов и, представлена следующими парциальными программами: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Clr>
                <a:srgbClr val="000000"/>
              </a:buClr>
              <a:buFont typeface="Verdana" pitchFamily="34" charset="0"/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«Формирование представлений о здоровом образе жизни у дошкольников»,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И.М.Новикова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Clr>
                <a:srgbClr val="000000"/>
              </a:buClr>
              <a:buFont typeface="Verdana" pitchFamily="34" charset="0"/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«Основы безопасности детей дошкольного возраста» Н.Н. Авдеева, О.Л. Князева, Р.Б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Стеркина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Clr>
                <a:srgbClr val="000000"/>
              </a:buClr>
              <a:buFont typeface="Verdana" pitchFamily="34" charset="0"/>
              <a:buAutoNum type="arabicPeriod"/>
            </a:pP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«Приобщение детей к истокам русской народной культуры» О.Л. Князева, М.Д. </a:t>
            </a:r>
            <a:r>
              <a:rPr lang="ru-RU" sz="15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Маханева</a:t>
            </a:r>
            <a:r>
              <a:rPr lang="ru-RU" sz="15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500" dirty="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487987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Организационный раздел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содержит описание материально-технического обеспечения Программы, обеспеченности методическими материалами и средствами обучения и воспитания, включая распорядок и /или режим дня, а также особенности традиционных событий, праздников, мероприятий; особенности организации развивающей предметно-пространственной среды.</a:t>
            </a:r>
            <a:endParaRPr lang="ru-RU" sz="1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Описание организации образовательного процесса и организационно-педагогических условий, содержание, примерное ежедневное время, необходимое на реализацию Программы с учетом возрастных и индивидуальных особенностей детей, их специальных образовательных потребностей, включая время для: непосредственно образовательной деятельности (не связанной с одновременным проведением режимных моментов); образовательной деятельности, осуществляемой в режимных моментах (во время утреннего прихода детей в образовательную организацию, прогулки, подготовки к приемам пищи и дневному сну и т.п.) реализуется в соответствии с доработанной авторами в соответствии с требованиями ФГОС примерной основной общеобразовательной программы дошкольного образования «Детство» авторов: Т.И. Бабаевой, А.Г. Гогоберидзе, О.В. Солнцевой и др. 	</a:t>
            </a:r>
            <a:endParaRPr lang="ru-RU" sz="1800" dirty="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8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332656"/>
          <a:ext cx="82296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272087"/>
          </a:xfrm>
        </p:spPr>
        <p:txBody>
          <a:bodyPr>
            <a:normAutofit fontScale="47500" lnSpcReduction="2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b="1" dirty="0"/>
              <a:t>В Программе предусмотрено использование различных технологий.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1. Технологии, характеризующие отношение взрослых к ребенку: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Личностно-ориентированная (в центр образовательной системы ставится личность ребенка, обеспечение комфортных, бесконфликтных и безопасных условий ее развития, реализация ее природных потенциалов);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Гуманно-личностная технология (своей гуманистической сущностью исповедует идеи всестороннего уважения и любви к ребенку, оптимистическую веру в его творческие силы);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сотрудничества (реализует демократизм, равенство, партнерство в отношениях педагога и ребенка);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2. Педагогические технологии образовательного процесса: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Развивающие (обучение чтению, развитие двигательного воображения);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моделирования (заключается в целенаправленном формировании интеллектуальных способностей дошкольников посредством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обучения их действиям наглядного моделирования различных свойств и отношений между предметами и явлениями окружающего мира);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экспериментирования и проживания (заключается в развитии познавательной деятельности ребенка, освоении детьми различных форм приобретения опыта, помогающая ребенку получить знания об окружающем мире и о себе);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Технология игры Н.Я. Михайленко и Н.А. Коротковой (заключается в поэтапной передаче детям усложняющихся игровых умений в процессе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совместной деятельности взрослого и ребенка);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/>
              <a:t>- Организационно-средовые. Развивающая среда, необходимая для реализации задач программы «Детство», служит интересам и потребностям ребенка, способствует его развитию и эмоциональному благополучию;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dirty="0"/>
              <a:t>3. Информационно – коммуникационные технологии.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76672"/>
          <a:ext cx="822960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229600" cy="4608513"/>
          </a:xfrm>
        </p:spPr>
        <p:txBody>
          <a:bodyPr>
            <a:normAutofit fontScale="775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Центральное </a:t>
            </a:r>
            <a:r>
              <a:rPr lang="ru-RU" dirty="0"/>
              <a:t>место в поддержании детской инициативы занимает организация развивающей предметно-пространственной среды в группах.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Модели, расположенные </a:t>
            </a:r>
            <a:r>
              <a:rPr lang="ru-RU" dirty="0"/>
              <a:t>в уголках конструирования, </a:t>
            </a:r>
            <a:r>
              <a:rPr lang="ru-RU" dirty="0" err="1"/>
              <a:t>изодеятельности</a:t>
            </a:r>
            <a:r>
              <a:rPr lang="ru-RU" dirty="0"/>
              <a:t>, познавательно – исследовательской </a:t>
            </a:r>
            <a:r>
              <a:rPr lang="ru-RU" dirty="0" smtClean="0"/>
              <a:t>деятельности, </a:t>
            </a:r>
            <a:r>
              <a:rPr lang="ru-RU" dirty="0"/>
              <a:t>позволяют детям самостоятельно воплощать в жизнь свои проекты и </a:t>
            </a:r>
            <a:r>
              <a:rPr lang="ru-RU" dirty="0" smtClean="0"/>
              <a:t>задумки.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Организация </a:t>
            </a:r>
            <a:r>
              <a:rPr lang="ru-RU" dirty="0"/>
              <a:t>проектной деятельности вовлекает детей и их родителей в занимательный, творческий </a:t>
            </a:r>
            <a:r>
              <a:rPr lang="ru-RU" dirty="0" smtClean="0"/>
              <a:t>процесс.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Успешная </a:t>
            </a:r>
            <a:r>
              <a:rPr lang="ru-RU" dirty="0"/>
              <a:t>защита проектов на уровне детского сада, муниципальном и федеральном уровнях создают ситуацию успеха </a:t>
            </a:r>
            <a:r>
              <a:rPr lang="ru-RU" dirty="0" smtClean="0"/>
              <a:t>всем участникам </a:t>
            </a:r>
            <a:r>
              <a:rPr lang="ru-RU" dirty="0"/>
              <a:t>образовательного процесса.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76672"/>
          <a:ext cx="82296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229600" cy="512762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подчеркивает ценность семьи как уникального института воспитания и необходимость развития ответственных и плодотворных отношений с семьями воспитанников. 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Участие родителей в жизни малыша не только дома, но и в МАДОУ помогает: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преодолеть авторитаризм и увидеть мир с позиции ребенка;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относиться к ребенку как к равному партнеру;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понять, что недопустимо сравнивать его с другими детьми;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знать сильные и слабые стороны ребенка и учитывать их при воспитании; </a:t>
            </a:r>
            <a:endParaRPr lang="ru-RU" sz="1300" smtClean="0">
              <a:latin typeface="Calibri" pitchFamily="34" charset="0"/>
            </a:endParaRPr>
          </a:p>
          <a:p>
            <a:pPr marL="0" indent="0" algn="just">
              <a:lnSpc>
                <a:spcPct val="9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проявлять искреннюю заинтересованность в его действиях и быть готовыми к эмоциональной поддержке, совместному проживанию его радостей и горестей; установить хорошие доверительные отношения с ребенком.</a:t>
            </a:r>
            <a:endParaRPr lang="ru-RU" sz="1300" smtClean="0">
              <a:latin typeface="Calibri" pitchFamily="34" charset="0"/>
              <a:cs typeface="Times New Roman" pitchFamily="18" charset="0"/>
            </a:endParaRPr>
          </a:p>
          <a:p>
            <a:pPr marL="0"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300" smtClean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Вовлечение родителей в образовательный процесс важно не потому, что этого хочет воспитатель, а потому, что это необходимо для развития собственного ребенка. </a:t>
            </a:r>
            <a:endParaRPr lang="ru-RU" sz="1300" smtClean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buFont typeface="Wingdings 2" pitchFamily="18" charset="2"/>
              <a:buNone/>
            </a:pPr>
            <a:endParaRPr lang="ru-RU" sz="18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57200" y="404664"/>
          <a:ext cx="8229600" cy="792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125538"/>
            <a:ext cx="8229600" cy="5732462"/>
          </a:xfrm>
        </p:spPr>
        <p:txBody>
          <a:bodyPr>
            <a:normAutofit fontScale="25000" lnSpcReduction="20000"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В </a:t>
            </a:r>
            <a:r>
              <a:rPr lang="ru-RU" sz="4800" dirty="0"/>
              <a:t>современных условиях дошкольное образовательное учреждение является единственным общественным институтом, регулярно и неформально взаимодействующим с семьей, то есть имеющим возможность оказывать на неё определенное влияние. В МАДОУ ДС № 505 функционирует общественный Совет МАДОУ, в рамках которого вырабатываются единые подходы к развитию и воспитанию детей: как со стороны родительского, так и педагогического активов.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В основу совместной деятельности семьи и дошкольного учреждения заложены следующие принципы: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единый подход к процессу воспитания ребёнка;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открытость дошкольного учреждения для родителей;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взаимное доверие во взаимоотношениях педагогов и родителей;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уважение и доброжелательность друг к другу;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дифференцированный подход к каждой семье;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Приведя ребенка в детский сад, родители хотят, чтобы их детей не только готовили к школе, но и обеспечивали широкий спектр знаний, развивали умения, навыки общения, выявляли способности. Однако без тесного взаимодействия с семьей решить эти проблемы практически невозможно</a:t>
            </a:r>
            <a:r>
              <a:rPr lang="ru-RU" sz="4800" dirty="0" smtClean="0"/>
              <a:t>. Поэтому </a:t>
            </a:r>
            <a:r>
              <a:rPr lang="ru-RU" sz="4800" dirty="0"/>
              <a:t>основной целью взаимодействия с родителями является возрождение традиций семейного воспитания и вовлечение семьи в </a:t>
            </a:r>
            <a:r>
              <a:rPr lang="ru-RU" sz="4800" dirty="0" err="1"/>
              <a:t>воспитательно</a:t>
            </a:r>
            <a:r>
              <a:rPr lang="ru-RU" sz="4800" dirty="0"/>
              <a:t>-образовательный процесс.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Задачи взаимодействия с родителями: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1) формирование психолого-педагогических знаний родителей;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2) приобщение родителей к участию в жизни ДОУ, клубная работа;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3) оказание помощи семьям воспитанников в развитии, воспитании и обучении детей;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4) изучение и распространение лучшего семейного опыта.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Система работы с родителями включает: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 smtClean="0"/>
              <a:t>- ознакомление </a:t>
            </a:r>
            <a:r>
              <a:rPr lang="ru-RU" sz="4800" dirty="0"/>
              <a:t>родителей с результатами работы ДОУ на общих родительских собраниях, анализом участия родительской общественности в жизни ДОУ;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ознакомление родителей с содержанием работы ДОУ, направленной на физическое, психическое и социально-эмоциональное развитие ребенка;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участие в составлении планов: спортивных и культурно-массовых мероприятий, работы родительского сектора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целенаправленную работу, пропагандирующую общественное дошкольное воспитание в его разных формах;</a:t>
            </a:r>
          </a:p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800" dirty="0"/>
              <a:t>- 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</a:t>
            </a:r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  <a:p>
            <a:pPr marL="265176" indent="-265176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3861048"/>
            <a:ext cx="8316416" cy="864096"/>
          </a:xfrm>
        </p:spPr>
        <p:txBody>
          <a:bodyPr>
            <a:scene3d>
              <a:camera prst="perspectiveContrastingRightFacing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БЛАГОДАРИМ ЗА ВНИМАНИЕ !</a:t>
            </a:r>
            <a:endParaRPr lang="ru-RU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22" name="Picture 2" descr="C:\Users\user\Desktop\детский сад\_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15938" y="758825"/>
            <a:ext cx="3930650" cy="3932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Тляхский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детский сад»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Шамильский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район.</a:t>
            </a:r>
            <a:endParaRPr lang="ru-RU" sz="14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Тип: дошкольное автономное образовательное учреждение 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Вид: детский сад 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Учредитель: управление образования Администрации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Шамильского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+7(343) 286-45-87, 8-904-383-09-76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madou505@mail.ru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Адрес сайта в Интернете: 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http://505.tvoysadik.ru/</a:t>
            </a:r>
            <a:endParaRPr lang="ru-RU" sz="2000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Режим работы МАДОУ: 07.30 – 18.00, выходной – суббота, воскресенье</a:t>
            </a:r>
            <a:endParaRPr lang="ru-RU" sz="1400" dirty="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МКДОУ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 капитального ремонта, введен в эксплуатацию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2015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229600" cy="5272087"/>
          </a:xfrm>
        </p:spPr>
        <p:txBody>
          <a:bodyPr>
            <a:normAutofit/>
          </a:bodyPr>
          <a:lstStyle/>
          <a:p>
            <a:pPr indent="0" algn="ctr">
              <a:lnSpc>
                <a:spcPct val="115000"/>
              </a:lnSpc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образовательная программа – образовательная программа дошкольного образования (далее – Программа) разработана  рабочей группой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Тляхский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детский сад»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соответствии с ФГОС ДО и охватывает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 детей от 3 до 7 лет.</a:t>
            </a:r>
            <a:endParaRPr lang="ru-RU" sz="20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buFont typeface="Wingdings 2" pitchFamily="18" charset="2"/>
              <a:buNone/>
            </a:pPr>
            <a:endParaRPr lang="ru-RU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4294967295"/>
          </p:nvPr>
        </p:nvSpPr>
        <p:spPr>
          <a:xfrm>
            <a:off x="457200" y="981075"/>
            <a:ext cx="8229600" cy="5343525"/>
          </a:xfrm>
        </p:spPr>
        <p:txBody>
          <a:bodyPr/>
          <a:lstStyle/>
          <a:p>
            <a:pPr indent="0" algn="just">
              <a:lnSpc>
                <a:spcPct val="115000"/>
              </a:lnSpc>
              <a:buFont typeface="Wingdings 2" pitchFamily="18" charset="2"/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	Программа спроектирована как программа психолого-педагогической поддержки позитивной социализации и индивидуализации развития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образования), организационно-педагогические условия образовательного процесса.</a:t>
            </a:r>
            <a:endParaRPr lang="ru-RU" sz="20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836613"/>
            <a:ext cx="8229600" cy="5113337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	Программа разработана в соответствии с требованиями ФГОС ДО к структуре основной образовательной программы составлена с реализацией учебно-методического комплекса (УМК) примерной  образовательной программы дошкольного образования «Детство» авторов: Т.И. Бабаевой, А.Г. Гогоберидзе, О.В. Солнцевой и др. и направлена на обеспечение развития личности детей дошкольного возраста в различных видах общения и деятельности с учетом их возрастных, индивидуальных психологических и физиологических особенностей;  обеспечение формирования у дошкольников предпосылок к учебной деятельности на уровне начального образования.</a:t>
            </a:r>
            <a:endParaRPr lang="ru-RU" sz="17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24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229600" cy="5775325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сформирована с учетом особенностей дошкольного образования как фундамента последующего обучения и определяет содержание и организацию образовательного процесса на уровне дошкольного образования. Программа обеспечивает развитие детей дошкольного возраста с учетом их психолого-возрастных и индивидуальных особенностей.</a:t>
            </a:r>
            <a:endParaRPr lang="ru-RU" sz="18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11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предназначена для удовлетворения индивидуального, социального, государственного заказов в области образования и направлена на удовлетворение потребностей:</a:t>
            </a:r>
            <a:endParaRPr lang="ru-RU" sz="1800" smtClean="0">
              <a:latin typeface="Calibri" pitchFamily="34" charset="0"/>
            </a:endParaRPr>
          </a:p>
          <a:p>
            <a:pPr indent="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воспитанников и родителей (законных представителей) - в развитии умственного, физического и духовного потенциала каждого воспитанника; </a:t>
            </a:r>
            <a:endParaRPr lang="ru-RU" sz="1800" smtClean="0">
              <a:latin typeface="Calibri" pitchFamily="34" charset="0"/>
            </a:endParaRPr>
          </a:p>
          <a:p>
            <a:pPr indent="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его успешной социализации в обществе, сохранения и укрепления здоровья, готовности к продолжению образования на следующей ступени;</a:t>
            </a:r>
            <a:endParaRPr lang="ru-RU" sz="1800" smtClean="0">
              <a:latin typeface="Calibri" pitchFamily="34" charset="0"/>
            </a:endParaRPr>
          </a:p>
          <a:p>
            <a:pPr indent="0" algn="just">
              <a:lnSpc>
                <a:spcPct val="115000"/>
              </a:lnSpc>
              <a:buFont typeface="Symbol" pitchFamily="18" charset="2"/>
              <a:buChar char="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общества и государства - в формировании человека и гражданина, способного к продуктивной, творческой деятельности в различных сферах жизни.</a:t>
            </a:r>
            <a:endParaRPr lang="ru-RU" sz="18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908050"/>
            <a:ext cx="8229600" cy="5416550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является документом, регламентирующим содержание и педагогические условия обеспечения образовательного процесса, определяющим путь достижения предполагаемых результатов, заданных федеральным государственным образовательным стандартом.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	Программа включает три основных раздела: целевой, содержательный и организационный.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b="1" i="1" smtClean="0">
                <a:latin typeface="Times New Roman" pitchFamily="18" charset="0"/>
                <a:cs typeface="Times New Roman" pitchFamily="18" charset="0"/>
              </a:rPr>
              <a:t>	Целевой раздел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включает в себя основные цели и принципы, психологические условия и планируемые результаты освоения программы.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создать каждому ребенку в детском саду возможность для развития способностей, широкого взаимодействия с миром, активного культурного практикования в разных видах деятельности, творческой самореализации. Программа направлена на развитие самостоятельности, инициативности,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  <a:endParaRPr lang="ru-RU" sz="18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229600" cy="6048375"/>
          </a:xfrm>
        </p:spPr>
        <p:txBody>
          <a:bodyPr>
            <a:normAutofit/>
          </a:bodyPr>
          <a:lstStyle/>
          <a:p>
            <a:pPr indent="0" algn="just">
              <a:lnSpc>
                <a:spcPct val="95000"/>
              </a:lnSpc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Достижение целей обеспечивает решение следующих задач:</a:t>
            </a:r>
            <a:endParaRPr lang="ru-RU" sz="14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Охрана и укрепление физического и психического здоровья детей, в том числе их эмоционального благополучия;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равных возможностей для полноценного развития каждого ребенка в период дошкольного детства независимо от места жительства,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преемственности целей, задач и содержания образования, реализуемых в рамках образовательных программ различных уровней (далее – преемственность основных образовательных программ дошкольного и начального общего образования);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Создание благоприятных условий развития детей в соответствии с их возрастными и индивидуальными особенностями и склонностями, развитие способностей и творческого потенциала каждого ребенка как субъекта отношений с самим собой, другими детьми, взрослыми и миром; 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Объединение обучения и воспитания в целостный образовательный процесс на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Формирование общей культуры личности детей, в том числе ценностей здорового образа жизни, развитие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формирование предпосылок учебной деятельности;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вариативности и разнообразия содержания Программы и организационных форм дошкольного образования, возможности формирования Программ различной направленности с учетом образовательных потребностей, способностей и состояния здоровья детей;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</a:p>
          <a:p>
            <a:pPr indent="0" algn="just">
              <a:lnSpc>
                <a:spcPct val="80000"/>
              </a:lnSpc>
              <a:buFont typeface="Verdana" pitchFamily="34" charset="0"/>
              <a:buAutoNum type="arabicPeriod"/>
            </a:pPr>
            <a:r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t>Обеспечение психолого-педагогической поддержки семьи и повышение компетентности родителей (законных представителей) в вопросах развития и образования, охраны и укрепления здоровья детей.</a:t>
            </a: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11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229600" cy="570388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3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Принципы и подходы к формированию Программы.</a:t>
            </a:r>
            <a:endParaRPr lang="ru-RU" sz="13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1-Принцип развивающего образования, в соответствии с которым главной целью дошкольного образования является развитие ребенка. Применение принципа развивающего образования ориентирует педагогов на построение образования в зоне ближайшего развития.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2-Принцип научной обоснованности и практической применимости, согласно которому:</a:t>
            </a:r>
            <a:endParaRPr lang="ru-RU" sz="130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Программы должно соответствовать основным положениям возрастной психологии и дошкольной педагогики, при этом иметь возможность реализации в массовой практике дошкольного образования;</a:t>
            </a:r>
            <a:endParaRPr lang="ru-RU" sz="130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отбор образовательного материала для детей учитывает не только зону их ближайшего развития, но также возможность применения полученной информации в практической деятельности детей.</a:t>
            </a:r>
            <a:endParaRPr lang="ru-RU" sz="1300" smtClean="0">
              <a:latin typeface="Verdana" pitchFamily="34" charset="0"/>
              <a:ea typeface="Calibri" pitchFamily="34" charset="0"/>
              <a:cs typeface="Times New Roman" pitchFamily="18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       3-Принцип интеграции содержания дошкольного образования в соответствии с возрастными возможностями и особенностями детей, спецификой и возможностями образовательных областей. Принцип интеграции реализуется: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через интеграцию содержания дошкольного образования (интеграцию содержания различных образовательных областей и специфических видов детской деятельности по освоению образовательных областей);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интегративные качества личности ребенка как результат дошкольного образования, а также основа и единые целевые ориентиры базовой культуры ребенка дошкольного возраста;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интеграцию разных типов учреждений (дошкольного, общего, дополнительного образования, социокультурных центров, библиотек, клубов) и групп детей дошкольного возраста, предоставляющих различные возможности для развития дошкольников и обеспечивающих их позитивную социализацию.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       4-Комплексно-тематический принцип построения образовательного процесса означает объединение комплекса различных видов специфических детских деятельностей вокруг единой темы при организации воспитательно-образовательного процесса. При этом в качестве тем могут выступать организующие моменты, тематические недели, события, реализация проектов, сезонные явления в природе, праздники, традиции. Реализация комплексно-тематического принципа построения образовательного процесса тесно взаимосвязана с интеграцией детских деятельностей.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Calibri" pitchFamily="34" charset="0"/>
              </a:rPr>
              <a:t>        5-</a:t>
            </a: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Принцип адаптивности, который реализуется:</a:t>
            </a:r>
            <a:endParaRPr lang="ru-RU" sz="1300" smtClean="0">
              <a:latin typeface="Calibri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через адаптивность предметно-развивающей среды к потребностям ребенка дошкольного возраста, обеспечивающей комфорт ребенка, сохранение и укрепление его здоровья, полноценное развитие;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Symbol" pitchFamily="18" charset="2"/>
              <a:buChar char=""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адаптивность ребенка к пространству МАДОУ и окружающему социальному миру.</a:t>
            </a:r>
            <a:endParaRPr lang="ru-RU" sz="1300" smtClean="0">
              <a:latin typeface="Verdana" pitchFamily="34" charset="0"/>
            </a:endParaRPr>
          </a:p>
          <a:p>
            <a:pPr indent="0" algn="just">
              <a:lnSpc>
                <a:spcPct val="80000"/>
              </a:lnSpc>
              <a:spcAft>
                <a:spcPts val="175"/>
              </a:spcAft>
              <a:buFont typeface="Wingdings 2" pitchFamily="18" charset="2"/>
              <a:buNone/>
            </a:pPr>
            <a:r>
              <a:rPr lang="ru-RU" sz="1300" smtClean="0">
                <a:solidFill>
                  <a:srgbClr val="000000"/>
                </a:solidFill>
                <a:latin typeface="Times New Roman" pitchFamily="18" charset="0"/>
              </a:rPr>
              <a:t>        6-Принцип учета возрастных и индивидуальных особенностей развития ребенка</a:t>
            </a:r>
            <a:r>
              <a:rPr lang="ru-RU" sz="120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  <a:endParaRPr lang="ru-RU" sz="1200" smtClean="0">
              <a:latin typeface="Calibri" pitchFamily="34" charset="0"/>
            </a:endParaRPr>
          </a:p>
          <a:p>
            <a:pPr indent="0">
              <a:lnSpc>
                <a:spcPct val="80000"/>
              </a:lnSpc>
              <a:buFont typeface="Wingdings 2" pitchFamily="18" charset="2"/>
              <a:buNone/>
            </a:pPr>
            <a:endParaRPr lang="ru-RU" sz="70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План">
  <a:themeElements>
    <a:clrScheme name="План 8">
      <a:dk1>
        <a:srgbClr val="000000"/>
      </a:dk1>
      <a:lt1>
        <a:srgbClr val="FFFFFF"/>
      </a:lt1>
      <a:dk2>
        <a:srgbClr val="8C0039"/>
      </a:dk2>
      <a:lt2>
        <a:srgbClr val="660066"/>
      </a:lt2>
      <a:accent1>
        <a:srgbClr val="C58BF9"/>
      </a:accent1>
      <a:accent2>
        <a:srgbClr val="9966FF"/>
      </a:accent2>
      <a:accent3>
        <a:srgbClr val="FFFFFF"/>
      </a:accent3>
      <a:accent4>
        <a:srgbClr val="000000"/>
      </a:accent4>
      <a:accent5>
        <a:srgbClr val="DFC4FB"/>
      </a:accent5>
      <a:accent6>
        <a:srgbClr val="8A5CE7"/>
      </a:accent6>
      <a:hlink>
        <a:srgbClr val="E4005C"/>
      </a:hlink>
      <a:folHlink>
        <a:srgbClr val="C36C03"/>
      </a:folHlink>
    </a:clrScheme>
    <a:fontScheme name="План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</TotalTime>
  <Words>1333</Words>
  <Application>Microsoft Office PowerPoint</Application>
  <PresentationFormat>Экран (4:3)</PresentationFormat>
  <Paragraphs>126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План</vt:lpstr>
      <vt:lpstr>Аспект</vt:lpstr>
      <vt:lpstr>Муниципальное казённое дошкольное образовательное учреждение  «Тляхский детский сад»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детский сад № 327</dc:title>
  <dc:creator>user</dc:creator>
  <cp:lastModifiedBy>1</cp:lastModifiedBy>
  <cp:revision>24</cp:revision>
  <dcterms:created xsi:type="dcterms:W3CDTF">2014-07-04T09:20:08Z</dcterms:created>
  <dcterms:modified xsi:type="dcterms:W3CDTF">2018-12-26T16:55:51Z</dcterms:modified>
</cp:coreProperties>
</file>